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83C22-BABF-479E-B249-1FF3C5126EB4}" type="datetimeFigureOut">
              <a:rPr lang="en-US" smtClean="0"/>
              <a:t>9/26/2011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106B3-768C-40C4-8109-D000080AD9F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83C22-BABF-479E-B249-1FF3C5126EB4}" type="datetimeFigureOut">
              <a:rPr lang="en-US" smtClean="0"/>
              <a:t>9/26/2011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106B3-768C-40C4-8109-D000080AD9F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83C22-BABF-479E-B249-1FF3C5126EB4}" type="datetimeFigureOut">
              <a:rPr lang="en-US" smtClean="0"/>
              <a:t>9/26/2011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106B3-768C-40C4-8109-D000080AD9F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83C22-BABF-479E-B249-1FF3C5126EB4}" type="datetimeFigureOut">
              <a:rPr lang="en-US" smtClean="0"/>
              <a:t>9/26/2011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106B3-768C-40C4-8109-D000080AD9F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83C22-BABF-479E-B249-1FF3C5126EB4}" type="datetimeFigureOut">
              <a:rPr lang="en-US" smtClean="0"/>
              <a:t>9/26/2011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106B3-768C-40C4-8109-D000080AD9F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83C22-BABF-479E-B249-1FF3C5126EB4}" type="datetimeFigureOut">
              <a:rPr lang="en-US" smtClean="0"/>
              <a:t>9/26/2011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106B3-768C-40C4-8109-D000080AD9F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83C22-BABF-479E-B249-1FF3C5126EB4}" type="datetimeFigureOut">
              <a:rPr lang="en-US" smtClean="0"/>
              <a:t>9/26/2011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106B3-768C-40C4-8109-D000080AD9F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83C22-BABF-479E-B249-1FF3C5126EB4}" type="datetimeFigureOut">
              <a:rPr lang="en-US" smtClean="0"/>
              <a:t>9/26/2011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106B3-768C-40C4-8109-D000080AD9F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83C22-BABF-479E-B249-1FF3C5126EB4}" type="datetimeFigureOut">
              <a:rPr lang="en-US" smtClean="0"/>
              <a:t>9/26/2011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106B3-768C-40C4-8109-D000080AD9F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83C22-BABF-479E-B249-1FF3C5126EB4}" type="datetimeFigureOut">
              <a:rPr lang="en-US" smtClean="0"/>
              <a:t>9/26/2011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106B3-768C-40C4-8109-D000080AD9F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83C22-BABF-479E-B249-1FF3C5126EB4}" type="datetimeFigureOut">
              <a:rPr lang="en-US" smtClean="0"/>
              <a:t>9/26/2011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106B3-768C-40C4-8109-D000080AD9F3}" type="slidenum">
              <a:rPr lang="en-US" smtClean="0"/>
              <a:t>‹#›</a:t>
            </a:fld>
            <a:endParaRPr lang="en-US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17F83C22-BABF-479E-B249-1FF3C5126EB4}" type="datetimeFigureOut">
              <a:rPr lang="en-US" smtClean="0"/>
              <a:t>9/26/2011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08106B3-768C-40C4-8109-D000080AD9F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1000"/>
            <a:ext cx="7772400" cy="936625"/>
          </a:xfrm>
        </p:spPr>
        <p:txBody>
          <a:bodyPr/>
          <a:lstStyle/>
          <a:p>
            <a:pPr algn="ctr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NEEDS OF ORGANISMS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1609436"/>
            <a:ext cx="3653789" cy="4705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9295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2087" y="152400"/>
            <a:ext cx="7125113" cy="924475"/>
          </a:xfrm>
        </p:spPr>
        <p:txBody>
          <a:bodyPr/>
          <a:lstStyle/>
          <a:p>
            <a:pPr algn="ctr"/>
            <a:r>
              <a:rPr lang="en-US" sz="4000" b="1" dirty="0">
                <a:latin typeface="Times New Roman" pitchFamily="18" charset="0"/>
                <a:cs typeface="Times New Roman" pitchFamily="18" charset="0"/>
              </a:rPr>
              <a:t>Introduction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81000" y="914400"/>
            <a:ext cx="85344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>
              <a:buBlip>
                <a:blip r:embed="rId2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Every organism has a specific set of needs.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>
              <a:buBlip>
                <a:blip r:embed="rId2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These needs define the environment where the organism(s) can live.</a:t>
            </a:r>
          </a:p>
          <a:p>
            <a:pPr marL="285750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>
              <a:buBlip>
                <a:blip r:embed="rId2"/>
              </a:buBlip>
            </a:pP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Also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define the niche (role) an organism fills in the environment.</a:t>
            </a:r>
          </a:p>
          <a:p>
            <a:pPr marL="800100" lvl="1">
              <a:buBlip>
                <a:blip r:embed="rId2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Example:  deer are prey – food for other animals – that is their niche</a:t>
            </a:r>
          </a:p>
          <a:p>
            <a:pPr marL="285750">
              <a:buBlip>
                <a:blip r:embed="rId2"/>
              </a:buBlip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285750">
              <a:buBlip>
                <a:blip r:embed="rId2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Organisms have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certain needs in common.</a:t>
            </a:r>
          </a:p>
          <a:p>
            <a:pPr marL="742950" lvl="1">
              <a:buBlip>
                <a:blip r:embed="rId2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water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742950" lvl="1">
              <a:buBlip>
                <a:blip r:embed="rId2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energy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(food)</a:t>
            </a:r>
          </a:p>
          <a:p>
            <a:pPr marL="742950" lvl="1">
              <a:buBlip>
                <a:blip r:embed="rId2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living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space (habitat)</a:t>
            </a:r>
          </a:p>
          <a:p>
            <a:pPr marL="742950" lvl="1">
              <a:buBlip>
                <a:blip r:embed="rId2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climate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876474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76200"/>
            <a:ext cx="7125113" cy="924475"/>
          </a:xfrm>
        </p:spPr>
        <p:txBody>
          <a:bodyPr/>
          <a:lstStyle/>
          <a:p>
            <a:pPr algn="ctr"/>
            <a:r>
              <a:rPr lang="en-US" sz="4000" b="1" dirty="0">
                <a:latin typeface="Times New Roman" pitchFamily="18" charset="0"/>
                <a:cs typeface="Times New Roman" pitchFamily="18" charset="0"/>
              </a:rPr>
              <a:t>Water</a:t>
            </a:r>
          </a:p>
        </p:txBody>
      </p:sp>
      <p:sp>
        <p:nvSpPr>
          <p:cNvPr id="4" name="Rectangle 3"/>
          <p:cNvSpPr/>
          <p:nvPr/>
        </p:nvSpPr>
        <p:spPr>
          <a:xfrm>
            <a:off x="228600" y="990600"/>
            <a:ext cx="88392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Blip>
                <a:blip r:embed="rId2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Fresh water is the most important need.</a:t>
            </a:r>
          </a:p>
          <a:p>
            <a:pPr lvl="1">
              <a:buBlip>
                <a:blip r:embed="rId2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Needed for plants to survive.</a:t>
            </a:r>
          </a:p>
          <a:p>
            <a:pPr>
              <a:buBlip>
                <a:blip r:embed="rId2"/>
              </a:buBlip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2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Plants are needed for every other organism to survive.</a:t>
            </a:r>
          </a:p>
          <a:p>
            <a:pPr>
              <a:buBlip>
                <a:blip r:embed="rId2"/>
              </a:buBlip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2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Water quality – how good is the water for organisms.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Blip>
                <a:blip r:embed="rId2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Temperature, chemicals, nutrients, dissolved oxygen and other organisms living in the water all affect water quality.</a:t>
            </a:r>
          </a:p>
          <a:p>
            <a:pPr>
              <a:buBlip>
                <a:blip r:embed="rId2"/>
              </a:buBlip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Blip>
                <a:blip r:embed="rId2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Example: warmer water does not have as much oxygen as cooler water.</a:t>
            </a:r>
          </a:p>
          <a:p>
            <a:pPr>
              <a:buBlip>
                <a:blip r:embed="rId2"/>
              </a:buBlip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2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This affects the type of life that lives in the water.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4230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152400"/>
            <a:ext cx="7125113" cy="924475"/>
          </a:xfrm>
        </p:spPr>
        <p:txBody>
          <a:bodyPr/>
          <a:lstStyle/>
          <a:p>
            <a:pPr algn="ctr"/>
            <a:r>
              <a:rPr lang="en-US" b="1" dirty="0">
                <a:latin typeface="Times New Roman" pitchFamily="18" charset="0"/>
                <a:cs typeface="Times New Roman" pitchFamily="18" charset="0"/>
              </a:rPr>
              <a:t>Food and Energy</a:t>
            </a:r>
          </a:p>
        </p:txBody>
      </p:sp>
      <p:sp>
        <p:nvSpPr>
          <p:cNvPr id="4" name="Rectangle 3"/>
          <p:cNvSpPr/>
          <p:nvPr/>
        </p:nvSpPr>
        <p:spPr>
          <a:xfrm>
            <a:off x="152400" y="914400"/>
            <a:ext cx="891540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Blip>
                <a:blip r:embed="rId2"/>
              </a:buBlip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Almost all energy for living organisms comes from the sun.</a:t>
            </a:r>
          </a:p>
          <a:p>
            <a:endParaRPr lang="en-US" sz="21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Blip>
                <a:blip r:embed="rId2"/>
              </a:buBlip>
            </a:pP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  Photosynthesis – process where green plants trap sunlight and convert it into food energy.</a:t>
            </a:r>
          </a:p>
          <a:p>
            <a:pPr lvl="1"/>
            <a:endParaRPr lang="en-US" sz="21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2"/>
              </a:buBlip>
            </a:pP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  The energy made by plants is given to other organisms when they eat the plants.</a:t>
            </a:r>
          </a:p>
          <a:p>
            <a:endParaRPr lang="en-US" sz="21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2"/>
              </a:buBlip>
            </a:pP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  Other organisms eat the organisms that fed on the plants and get energy.</a:t>
            </a:r>
          </a:p>
          <a:p>
            <a:endParaRPr lang="en-US" sz="21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2"/>
              </a:buBlip>
            </a:pP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  Food also contains vitamins, minerals and other chemicals necessary for Organisms to survive.</a:t>
            </a:r>
          </a:p>
          <a:p>
            <a:endParaRPr lang="en-US" sz="21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2"/>
              </a:buBlip>
            </a:pP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  Nutrients – All the substances that an organism requires from food.</a:t>
            </a:r>
          </a:p>
          <a:p>
            <a:endParaRPr lang="en-US" sz="21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2"/>
              </a:buBlip>
            </a:pP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  Some chemicals can build up in an organisms tissues and can be harmful.</a:t>
            </a:r>
          </a:p>
          <a:p>
            <a:endParaRPr lang="en-US" sz="21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Blip>
                <a:blip r:embed="rId2"/>
              </a:buBlip>
            </a:pP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Examples:  DDT, mercury, PCB’s, lead, etc.</a:t>
            </a:r>
            <a:endParaRPr lang="en-US" sz="21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9279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-9843"/>
            <a:ext cx="7125113" cy="924475"/>
          </a:xfrm>
        </p:spPr>
        <p:txBody>
          <a:bodyPr/>
          <a:lstStyle/>
          <a:p>
            <a:pPr algn="ctr"/>
            <a:r>
              <a:rPr lang="en-US" sz="4000" b="1" dirty="0">
                <a:latin typeface="Times New Roman" pitchFamily="18" charset="0"/>
                <a:cs typeface="Times New Roman" pitchFamily="18" charset="0"/>
              </a:rPr>
              <a:t>Living Space</a:t>
            </a:r>
          </a:p>
        </p:txBody>
      </p:sp>
      <p:sp>
        <p:nvSpPr>
          <p:cNvPr id="4" name="Rectangle 3"/>
          <p:cNvSpPr/>
          <p:nvPr/>
        </p:nvSpPr>
        <p:spPr>
          <a:xfrm>
            <a:off x="228600" y="889844"/>
            <a:ext cx="8763000" cy="58631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Blip>
                <a:blip r:embed="rId2"/>
              </a:buBlip>
            </a:pP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All organisms need a certain amount of living space (territory).</a:t>
            </a:r>
          </a:p>
          <a:p>
            <a:endParaRPr lang="en-US" sz="2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2"/>
              </a:buBlip>
            </a:pP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  Plants need enough space to get the right amount of sunlight for photosynthesis and room for their roots.</a:t>
            </a:r>
          </a:p>
          <a:p>
            <a:pPr>
              <a:buBlip>
                <a:blip r:embed="rId2"/>
              </a:buBlip>
            </a:pPr>
            <a:endParaRPr lang="en-US" sz="2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2"/>
              </a:buBlip>
            </a:pP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  Animals need space for food, shelter and mates for reproduction.</a:t>
            </a:r>
          </a:p>
          <a:p>
            <a:pPr>
              <a:buBlip>
                <a:blip r:embed="rId2"/>
              </a:buBlip>
            </a:pPr>
            <a:endParaRPr lang="en-US" sz="2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2"/>
              </a:buBlip>
            </a:pP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  Territory – An area that is claimed by an animal or group of animals as their living space.</a:t>
            </a:r>
          </a:p>
          <a:p>
            <a:pPr lvl="1">
              <a:buBlip>
                <a:blip r:embed="rId2"/>
              </a:buBlip>
            </a:pP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  The size of the territory is determined by the needs of the animal.</a:t>
            </a:r>
          </a:p>
          <a:p>
            <a:endParaRPr lang="en-US" sz="2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2"/>
              </a:buBlip>
            </a:pP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  If there is not enough space, animals will compete for that space.</a:t>
            </a:r>
          </a:p>
          <a:p>
            <a:pPr lvl="2">
              <a:buBlip>
                <a:blip r:embed="rId2"/>
              </a:buBlip>
            </a:pP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Competition is an important part of an ecosystem.</a:t>
            </a:r>
            <a:endParaRPr lang="en-US" sz="25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01549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76200"/>
            <a:ext cx="7125113" cy="924475"/>
          </a:xfrm>
        </p:spPr>
        <p:txBody>
          <a:bodyPr/>
          <a:lstStyle/>
          <a:p>
            <a:pPr algn="ctr"/>
            <a:r>
              <a:rPr lang="en-US" sz="4000" b="1" dirty="0">
                <a:latin typeface="Times New Roman" pitchFamily="18" charset="0"/>
                <a:ea typeface="Times New Roman"/>
                <a:cs typeface="Times New Roman" pitchFamily="18" charset="0"/>
              </a:rPr>
              <a:t>Climate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91947" y="838200"/>
            <a:ext cx="8382000" cy="584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>
              <a:spcBef>
                <a:spcPts val="0"/>
              </a:spcBef>
              <a:spcAft>
                <a:spcPts val="0"/>
              </a:spcAft>
              <a:buBlip>
                <a:blip r:embed="rId2"/>
              </a:buBlip>
            </a:pPr>
            <a:r>
              <a:rPr lang="en-US" sz="2100" dirty="0"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100" dirty="0" smtClean="0"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200" dirty="0" smtClean="0">
                <a:effectLst/>
                <a:latin typeface="Times New Roman"/>
                <a:ea typeface="Times New Roman"/>
                <a:cs typeface="Times New Roman"/>
              </a:rPr>
              <a:t>Most organisms can survive only within a certain range of temperatures.</a:t>
            </a:r>
          </a:p>
          <a:p>
            <a:pPr marR="0">
              <a:spcBef>
                <a:spcPts val="0"/>
              </a:spcBef>
              <a:spcAft>
                <a:spcPts val="0"/>
              </a:spcAft>
            </a:pPr>
            <a:endParaRPr lang="en-US" sz="2200" dirty="0" smtClean="0">
              <a:effectLst/>
              <a:latin typeface="Times New Roman"/>
              <a:ea typeface="Times New Roman"/>
              <a:cs typeface="Times New Roman"/>
            </a:endParaRPr>
          </a:p>
          <a:p>
            <a:pPr marR="0">
              <a:spcBef>
                <a:spcPts val="0"/>
              </a:spcBef>
              <a:spcAft>
                <a:spcPts val="0"/>
              </a:spcAft>
              <a:buBlip>
                <a:blip r:embed="rId2"/>
              </a:buBlip>
            </a:pPr>
            <a:r>
              <a:rPr lang="en-US" sz="2200" dirty="0" smtClean="0">
                <a:effectLst/>
                <a:latin typeface="Times New Roman"/>
                <a:ea typeface="Times New Roman"/>
                <a:cs typeface="Times New Roman"/>
              </a:rPr>
              <a:t>  Plants that live in colder regions survive by becoming dormant.</a:t>
            </a:r>
          </a:p>
          <a:p>
            <a:pPr lvl="1">
              <a:buBlip>
                <a:blip r:embed="rId2"/>
              </a:buBlip>
            </a:pPr>
            <a:r>
              <a:rPr lang="en-US" sz="2200" dirty="0" smtClean="0">
                <a:effectLst/>
                <a:latin typeface="Times New Roman"/>
                <a:ea typeface="Times New Roman"/>
                <a:cs typeface="Times New Roman"/>
              </a:rPr>
              <a:t>  Dormant – When the life processes in an organism slow down.</a:t>
            </a:r>
          </a:p>
          <a:p>
            <a:pPr lvl="1">
              <a:buBlip>
                <a:blip r:embed="rId2"/>
              </a:buBlip>
            </a:pPr>
            <a:r>
              <a:rPr lang="en-US" sz="2200" dirty="0" smtClean="0">
                <a:effectLst/>
                <a:latin typeface="Times New Roman"/>
                <a:ea typeface="Times New Roman"/>
                <a:cs typeface="Times New Roman"/>
              </a:rPr>
              <a:t>  Examples:  Trees lose their leaves, bacterial growth slows (think of refrigerators).</a:t>
            </a:r>
          </a:p>
          <a:p>
            <a:pPr marR="0">
              <a:spcBef>
                <a:spcPts val="0"/>
              </a:spcBef>
              <a:spcAft>
                <a:spcPts val="0"/>
              </a:spcAft>
              <a:buBlip>
                <a:blip r:embed="rId2"/>
              </a:buBlip>
            </a:pPr>
            <a:endParaRPr lang="en-US" sz="2200" dirty="0" smtClean="0">
              <a:effectLst/>
              <a:latin typeface="Times New Roman"/>
              <a:ea typeface="Times New Roman"/>
              <a:cs typeface="Times New Roman"/>
            </a:endParaRPr>
          </a:p>
          <a:p>
            <a:pPr marR="0">
              <a:spcBef>
                <a:spcPts val="0"/>
              </a:spcBef>
              <a:spcAft>
                <a:spcPts val="0"/>
              </a:spcAft>
              <a:buBlip>
                <a:blip r:embed="rId2"/>
              </a:buBlip>
            </a:pPr>
            <a:r>
              <a:rPr lang="en-US" sz="2200" dirty="0" smtClean="0">
                <a:effectLst/>
                <a:latin typeface="Times New Roman"/>
                <a:ea typeface="Times New Roman"/>
                <a:cs typeface="Times New Roman"/>
              </a:rPr>
              <a:t>  Birds and Mammals – (warm blooded) -  maintain a steady temperature and can live in a wide range of climates.</a:t>
            </a:r>
          </a:p>
          <a:p>
            <a:pPr lvl="1">
              <a:buBlip>
                <a:blip r:embed="rId2"/>
              </a:buBlip>
            </a:pPr>
            <a:r>
              <a:rPr lang="en-US" sz="2200" dirty="0" smtClean="0">
                <a:effectLst/>
                <a:latin typeface="Times New Roman"/>
                <a:ea typeface="Times New Roman"/>
                <a:cs typeface="Times New Roman"/>
              </a:rPr>
              <a:t>  This body temperature requires a lot of energy to maintain.</a:t>
            </a:r>
          </a:p>
          <a:p>
            <a:pPr lvl="1">
              <a:buBlip>
                <a:blip r:embed="rId2"/>
              </a:buBlip>
            </a:pPr>
            <a:r>
              <a:rPr lang="en-US" sz="2200" dirty="0" smtClean="0">
                <a:effectLst/>
                <a:latin typeface="Times New Roman"/>
                <a:ea typeface="Times New Roman"/>
                <a:cs typeface="Times New Roman"/>
              </a:rPr>
              <a:t>  Require about 10 times more energy (food) to survive.</a:t>
            </a:r>
          </a:p>
          <a:p>
            <a:pPr lvl="1"/>
            <a:endParaRPr lang="en-US" sz="2200" dirty="0" smtClean="0">
              <a:effectLst/>
              <a:latin typeface="Times New Roman"/>
              <a:ea typeface="Times New Roman"/>
              <a:cs typeface="Times New Roman"/>
            </a:endParaRPr>
          </a:p>
          <a:p>
            <a:pPr marR="0">
              <a:spcBef>
                <a:spcPts val="0"/>
              </a:spcBef>
              <a:spcAft>
                <a:spcPts val="0"/>
              </a:spcAft>
              <a:buBlip>
                <a:blip r:embed="rId2"/>
              </a:buBlip>
            </a:pPr>
            <a:r>
              <a:rPr lang="en-US" sz="2200" dirty="0" smtClean="0">
                <a:effectLst/>
                <a:latin typeface="Times New Roman"/>
                <a:ea typeface="Times New Roman"/>
                <a:cs typeface="Times New Roman"/>
              </a:rPr>
              <a:t>  Hibernation – In some animals, the heart rate and breathing are slowed down.</a:t>
            </a:r>
          </a:p>
          <a:p>
            <a:pPr lvl="1">
              <a:buBlip>
                <a:blip r:embed="rId2"/>
              </a:buBlip>
            </a:pPr>
            <a:r>
              <a:rPr lang="en-US" sz="2200" dirty="0" smtClean="0">
                <a:effectLst/>
                <a:latin typeface="Times New Roman"/>
                <a:ea typeface="Times New Roman"/>
                <a:cs typeface="Times New Roman"/>
              </a:rPr>
              <a:t>  Metabolism slows down and body temperature drops.</a:t>
            </a:r>
          </a:p>
          <a:p>
            <a:pPr lvl="1">
              <a:buBlip>
                <a:blip r:embed="rId2"/>
              </a:buBlip>
            </a:pPr>
            <a:r>
              <a:rPr lang="en-US" sz="2200" dirty="0" smtClean="0">
                <a:effectLst/>
                <a:latin typeface="Times New Roman"/>
                <a:ea typeface="Times New Roman"/>
                <a:cs typeface="Times New Roman"/>
              </a:rPr>
              <a:t>  To conserve energy during times when food is scarce.</a:t>
            </a:r>
            <a:endParaRPr lang="en-US" sz="2200" dirty="0">
              <a:effectLst/>
              <a:latin typeface="Times New Roman"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064305126"/>
      </p:ext>
    </p:extLst>
  </p:cSld>
  <p:clrMapOvr>
    <a:masterClrMapping/>
  </p:clrMapOvr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TC102455596[[fn=Spring]]</Template>
  <TotalTime>42</TotalTime>
  <Words>519</Words>
  <Application>Microsoft Office PowerPoint</Application>
  <PresentationFormat>On-screen Show (4:3)</PresentationFormat>
  <Paragraphs>69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Spring</vt:lpstr>
      <vt:lpstr>NEEDS OF ORGANISMS</vt:lpstr>
      <vt:lpstr>Introduction</vt:lpstr>
      <vt:lpstr>Water</vt:lpstr>
      <vt:lpstr>Food and Energy</vt:lpstr>
      <vt:lpstr>Living Space</vt:lpstr>
      <vt:lpstr>Climate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NEEDS OF ORGANISMS</dc:title>
  <dc:creator>Sally</dc:creator>
  <cp:lastModifiedBy>Sally Collins</cp:lastModifiedBy>
  <cp:revision>4</cp:revision>
  <dcterms:created xsi:type="dcterms:W3CDTF">2011-09-06T18:05:01Z</dcterms:created>
  <dcterms:modified xsi:type="dcterms:W3CDTF">2011-09-26T12:11:59Z</dcterms:modified>
</cp:coreProperties>
</file>